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0" r:id="rId12"/>
    <p:sldId id="27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 Light" panose="020B0604020202020204" charset="0"/>
      <p:regular r:id="rId19"/>
      <p:bold r:id="rId20"/>
      <p:italic r:id="rId21"/>
      <p:boldItalic r:id="rId22"/>
    </p:embeddedFont>
    <p:embeddedFont>
      <p:font typeface="Inter SemiBold" panose="020B0604020202020204" charset="0"/>
      <p:regular r:id="rId23"/>
      <p:bold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Bold" panose="02000000000000000000" pitchFamily="2" charset="0"/>
      <p:bold r:id="rId29"/>
    </p:embeddedFont>
    <p:embeddedFont>
      <p:font typeface="Roboto Medium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931">
          <p15:clr>
            <a:srgbClr val="A4A3A4"/>
          </p15:clr>
        </p15:guide>
        <p15:guide id="2" pos="4749">
          <p15:clr>
            <a:srgbClr val="A4A3A4"/>
          </p15:clr>
        </p15:guide>
        <p15:guide id="3" pos="5650">
          <p15:clr>
            <a:srgbClr val="A4A3A4"/>
          </p15:clr>
        </p15:guide>
        <p15:guide id="4" pos="6561">
          <p15:clr>
            <a:srgbClr val="A4A3A4"/>
          </p15:clr>
        </p15:guide>
        <p15:guide id="5" pos="7469">
          <p15:clr>
            <a:srgbClr val="A4A3A4"/>
          </p15:clr>
        </p15:guide>
        <p15:guide id="6" pos="2026">
          <p15:clr>
            <a:srgbClr val="A4A3A4"/>
          </p15:clr>
        </p15:guide>
        <p15:guide id="7" pos="949">
          <p15:clr>
            <a:srgbClr val="A4A3A4"/>
          </p15:clr>
        </p15:guide>
        <p15:guide id="8" pos="212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orient="horz" pos="3974">
          <p15:clr>
            <a:srgbClr val="A4A3A4"/>
          </p15:clr>
        </p15:guide>
        <p15:guide id="11" orient="horz" pos="346">
          <p15:clr>
            <a:srgbClr val="A4A3A4"/>
          </p15:clr>
        </p15:guide>
        <p15:guide id="12" orient="horz" pos="3045">
          <p15:clr>
            <a:srgbClr val="A4A3A4"/>
          </p15:clr>
        </p15:guide>
        <p15:guide id="13" orient="horz" pos="1253">
          <p15:clr>
            <a:srgbClr val="A4A3A4"/>
          </p15:clr>
        </p15:guide>
        <p15:guide id="14" pos="7590">
          <p15:clr>
            <a:srgbClr val="A4A3A4"/>
          </p15:clr>
        </p15:guide>
        <p15:guide id="15" pos="98">
          <p15:clr>
            <a:srgbClr val="A4A3A4"/>
          </p15:clr>
        </p15:guide>
        <p15:guide id="16" orient="horz" pos="103">
          <p15:clr>
            <a:srgbClr val="A4A3A4"/>
          </p15:clr>
        </p15:guide>
        <p15:guide id="17" pos="3839">
          <p15:clr>
            <a:srgbClr val="A4A3A4"/>
          </p15:clr>
        </p15:guide>
        <p15:guide id="18" pos="7185">
          <p15:clr>
            <a:srgbClr val="A4A3A4"/>
          </p15:clr>
        </p15:guide>
        <p15:guide id="19" pos="478">
          <p15:clr>
            <a:srgbClr val="A4A3A4"/>
          </p15:clr>
        </p15:guide>
        <p15:guide id="20" orient="horz" pos="4201">
          <p15:clr>
            <a:srgbClr val="A4A3A4"/>
          </p15:clr>
        </p15:guide>
        <p15:guide id="21" pos="3840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LfKH67qlkPRb/6VvANifCZxDiA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nid Baev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pos="2931"/>
        <p:guide pos="4749"/>
        <p:guide pos="5650"/>
        <p:guide pos="6561"/>
        <p:guide pos="7469"/>
        <p:guide pos="2026"/>
        <p:guide pos="949"/>
        <p:guide pos="212"/>
        <p:guide orient="horz" pos="2160"/>
        <p:guide orient="horz" pos="3974"/>
        <p:guide orient="horz" pos="346"/>
        <p:guide orient="horz" pos="3045"/>
        <p:guide orient="horz" pos="1253"/>
        <p:guide pos="7590"/>
        <p:guide pos="98"/>
        <p:guide orient="horz" pos="103"/>
        <p:guide pos="3839"/>
        <p:guide pos="7185"/>
        <p:guide pos="478"/>
        <p:guide orient="horz" pos="420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43" Type="http://customschemas.google.com/relationships/presentationmetadata" Target="meta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76" name="Google Shape;27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92" name="Google Shape;2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42" name="Google Shape;34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0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Робот думает - человек, что?!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96" name="Google Shape;2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06" name="Google Shape;306;p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40" name="Google Shape;34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69" name="Google Shape;369;p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94" name="Google Shape;394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04" name="Google Shape;404;p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6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5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5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5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6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youtu.be/cgU9rD7kln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6.png"/><Relationship Id="rId21" Type="http://schemas.openxmlformats.org/officeDocument/2006/relationships/image" Target="../media/image89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91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13" Type="http://schemas.openxmlformats.org/officeDocument/2006/relationships/image" Target="../media/image103.png"/><Relationship Id="rId18" Type="http://schemas.openxmlformats.org/officeDocument/2006/relationships/image" Target="../media/image108.svg"/><Relationship Id="rId3" Type="http://schemas.openxmlformats.org/officeDocument/2006/relationships/image" Target="../media/image93.png"/><Relationship Id="rId21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2.sv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6.svg"/><Relationship Id="rId20" Type="http://schemas.openxmlformats.org/officeDocument/2006/relationships/image" Target="../media/image11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svg"/><Relationship Id="rId11" Type="http://schemas.openxmlformats.org/officeDocument/2006/relationships/image" Target="../media/image101.png"/><Relationship Id="rId24" Type="http://schemas.openxmlformats.org/officeDocument/2006/relationships/image" Target="../media/image114.sv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10" Type="http://schemas.openxmlformats.org/officeDocument/2006/relationships/image" Target="../media/image100.svg"/><Relationship Id="rId19" Type="http://schemas.openxmlformats.org/officeDocument/2006/relationships/image" Target="../media/image109.png"/><Relationship Id="rId4" Type="http://schemas.openxmlformats.org/officeDocument/2006/relationships/image" Target="../media/image94.svg"/><Relationship Id="rId9" Type="http://schemas.openxmlformats.org/officeDocument/2006/relationships/image" Target="../media/image99.png"/><Relationship Id="rId14" Type="http://schemas.openxmlformats.org/officeDocument/2006/relationships/image" Target="../media/image104.svg"/><Relationship Id="rId22" Type="http://schemas.openxmlformats.org/officeDocument/2006/relationships/image" Target="../media/image1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2250" y="1390348"/>
            <a:ext cx="6889750" cy="54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550" y="5551347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575" y="469900"/>
            <a:ext cx="2038413" cy="57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80600" y="3458029"/>
            <a:ext cx="215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"/>
          <p:cNvSpPr/>
          <p:nvPr/>
        </p:nvSpPr>
        <p:spPr>
          <a:xfrm>
            <a:off x="336551" y="2228850"/>
            <a:ext cx="5612836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7EFA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357EFA"/>
                </a:solidFill>
                <a:latin typeface="Roboto"/>
                <a:ea typeface="Roboto"/>
                <a:cs typeface="Roboto"/>
                <a:sym typeface="Roboto"/>
              </a:rPr>
              <a:t>Единственная российская система сквозного управления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7EFA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357EFA"/>
                </a:solidFill>
                <a:latin typeface="Roboto"/>
                <a:ea typeface="Roboto"/>
                <a:cs typeface="Roboto"/>
                <a:sym typeface="Roboto"/>
              </a:rPr>
              <a:t>контактным центром:</a:t>
            </a:r>
            <a:br>
              <a:rPr lang="ru-RU" sz="2800" b="1" i="0" u="none" strike="noStrike" cap="none">
                <a:solidFill>
                  <a:srgbClr val="357EF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внедрение искусственного интеллекта </a:t>
            </a:r>
            <a:br>
              <a:rPr lang="ru-RU" sz="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b="0" i="0" u="none" strike="noStrike" cap="none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для повышения эффективности работы каждого сотрудника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9505950" y="6258862"/>
            <a:ext cx="745516" cy="10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AEC0"/>
              </a:buClr>
              <a:buSzPts val="650"/>
              <a:buFont typeface="Arial"/>
              <a:buNone/>
            </a:pPr>
            <a:r>
              <a:rPr lang="ru-RU" sz="650" b="1" i="0" u="none" strike="noStrike" cap="none">
                <a:solidFill>
                  <a:srgbClr val="A0AEC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Macbook Air</a:t>
            </a:r>
            <a:endParaRPr sz="6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">
            <a:hlinkClick r:id="rId7"/>
          </p:cNvPr>
          <p:cNvSpPr/>
          <p:nvPr/>
        </p:nvSpPr>
        <p:spPr>
          <a:xfrm>
            <a:off x="1218550" y="4457875"/>
            <a:ext cx="26346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</a:pPr>
            <a:endParaRPr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050" y="0"/>
            <a:ext cx="60769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1700" y="2781300"/>
            <a:ext cx="1657350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2500" y="3581400"/>
            <a:ext cx="336550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9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6800" y="4362450"/>
            <a:ext cx="1492250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1700" y="5181600"/>
            <a:ext cx="1657350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9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48300" y="5962650"/>
            <a:ext cx="920750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9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60600" y="2482850"/>
            <a:ext cx="5778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9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5400" y="2660650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9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38400" y="2660650"/>
            <a:ext cx="222250" cy="2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9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60600" y="3282950"/>
            <a:ext cx="5778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9" descr="preencoded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2050" y="3454400"/>
            <a:ext cx="234533" cy="23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9" descr="preencoded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47950" y="3517900"/>
            <a:ext cx="50257" cy="15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9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60600" y="4083050"/>
            <a:ext cx="5778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9" descr="preencoded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76500" y="4267200"/>
            <a:ext cx="95617" cy="5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9" descr="preencoded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44750" y="4235450"/>
            <a:ext cx="155378" cy="10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" descr="preencoded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470150" y="4298950"/>
            <a:ext cx="179287" cy="21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9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60600" y="4883150"/>
            <a:ext cx="5778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9" descr="preencoded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438400" y="5048250"/>
            <a:ext cx="234950" cy="2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9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60600" y="5683250"/>
            <a:ext cx="5778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9" descr="preencoded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425700" y="5848350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9" descr="preencoded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362700" y="2482850"/>
            <a:ext cx="5778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9" descr="preencoded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534150" y="2647950"/>
            <a:ext cx="2413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9" descr="preencoded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362700" y="3282950"/>
            <a:ext cx="5778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9" descr="preencoded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534150" y="3441700"/>
            <a:ext cx="2413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9" descr="preencoded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362700" y="4083050"/>
            <a:ext cx="5778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9" descr="preencoded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534150" y="4235450"/>
            <a:ext cx="2413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9" descr="preencoded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362700" y="4883150"/>
            <a:ext cx="5778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9" descr="preencoded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534150" y="5041900"/>
            <a:ext cx="2413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" descr="preencoded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362700" y="5683250"/>
            <a:ext cx="5778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9" descr="preencoded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534150" y="5842000"/>
            <a:ext cx="2413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" descr="preencoded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464300" y="2279650"/>
            <a:ext cx="5727700" cy="45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9" descr="preencoded.pn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2279648"/>
            <a:ext cx="1765588" cy="457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" descr="preencoded.pn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231588" y="2279648"/>
            <a:ext cx="1960411" cy="457835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9"/>
          <p:cNvSpPr/>
          <p:nvPr/>
        </p:nvSpPr>
        <p:spPr>
          <a:xfrm>
            <a:off x="2952750" y="2673350"/>
            <a:ext cx="27368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Занятость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9"/>
          <p:cNvSpPr/>
          <p:nvPr/>
        </p:nvSpPr>
        <p:spPr>
          <a:xfrm>
            <a:off x="2952750" y="3473450"/>
            <a:ext cx="34925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АНТ (длительность обслуживания)</a:t>
            </a:r>
            <a:endParaRPr/>
          </a:p>
        </p:txBody>
      </p:sp>
      <p:sp>
        <p:nvSpPr>
          <p:cNvPr id="329" name="Google Shape;329;p9"/>
          <p:cNvSpPr/>
          <p:nvPr/>
        </p:nvSpPr>
        <p:spPr>
          <a:xfrm>
            <a:off x="2952750" y="4260850"/>
            <a:ext cx="19177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SLA (уровни сервиса)</a:t>
            </a:r>
            <a:endParaRPr/>
          </a:p>
        </p:txBody>
      </p:sp>
      <p:sp>
        <p:nvSpPr>
          <p:cNvPr id="330" name="Google Shape;330;p9"/>
          <p:cNvSpPr/>
          <p:nvPr/>
        </p:nvSpPr>
        <p:spPr>
          <a:xfrm>
            <a:off x="2952750" y="5073650"/>
            <a:ext cx="19177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FCR (результат с первого обращения)</a:t>
            </a:r>
            <a:endParaRPr/>
          </a:p>
        </p:txBody>
      </p:sp>
      <p:sp>
        <p:nvSpPr>
          <p:cNvPr id="331" name="Google Shape;331;p9"/>
          <p:cNvSpPr/>
          <p:nvPr/>
        </p:nvSpPr>
        <p:spPr>
          <a:xfrm>
            <a:off x="2952750" y="5880100"/>
            <a:ext cx="27368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Конверсия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9"/>
          <p:cNvSpPr/>
          <p:nvPr/>
        </p:nvSpPr>
        <p:spPr>
          <a:xfrm>
            <a:off x="317500" y="549275"/>
            <a:ext cx="6457950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800"/>
              </a:lnSpc>
              <a:spcBef>
                <a:spcPts val="0"/>
              </a:spcBef>
              <a:spcAft>
                <a:spcPts val="0"/>
              </a:spcAft>
              <a:buClr>
                <a:srgbClr val="00286B"/>
              </a:buClr>
              <a:buSzPts val="2500"/>
              <a:buFont typeface="Arial"/>
              <a:buNone/>
            </a:pPr>
            <a:r>
              <a:rPr lang="ru-RU" sz="2500" b="1" i="0" u="none" strike="noStrike" cap="none">
                <a:solidFill>
                  <a:srgbClr val="00286B"/>
                </a:solidFill>
                <a:latin typeface="Roboto"/>
                <a:ea typeface="Roboto"/>
                <a:cs typeface="Roboto"/>
                <a:sym typeface="Roboto"/>
              </a:rPr>
              <a:t>Цифровой двойник </a:t>
            </a:r>
            <a:endParaRPr/>
          </a:p>
          <a:p>
            <a:pPr marL="0" marR="0" lvl="0" indent="0" algn="l" rtl="0">
              <a:lnSpc>
                <a:spcPct val="115800"/>
              </a:lnSpc>
              <a:spcBef>
                <a:spcPts val="0"/>
              </a:spcBef>
              <a:spcAft>
                <a:spcPts val="0"/>
              </a:spcAft>
              <a:buClr>
                <a:srgbClr val="00286B"/>
              </a:buClr>
              <a:buSzPts val="2500"/>
              <a:buFont typeface="Arial"/>
              <a:buNone/>
            </a:pPr>
            <a:r>
              <a:rPr lang="ru-RU" sz="2500" b="0" i="0" u="none" strike="noStrike" cap="none">
                <a:solidFill>
                  <a:srgbClr val="00286B"/>
                </a:solidFill>
                <a:latin typeface="Roboto"/>
                <a:ea typeface="Roboto"/>
                <a:cs typeface="Roboto"/>
                <a:sym typeface="Roboto"/>
              </a:rPr>
              <a:t>всего процесса работы вашего КЦ</a:t>
            </a:r>
            <a:endParaRPr/>
          </a:p>
        </p:txBody>
      </p:sp>
      <p:pic>
        <p:nvPicPr>
          <p:cNvPr id="333" name="Google Shape;333;p9"/>
          <p:cNvPicPr preferRelativeResize="0"/>
          <p:nvPr/>
        </p:nvPicPr>
        <p:blipFill rotWithShape="1">
          <a:blip r:embed="rId23">
            <a:alphaModFix/>
          </a:blip>
          <a:srcRect l="-766" r="-187"/>
          <a:stretch/>
        </p:blipFill>
        <p:spPr>
          <a:xfrm>
            <a:off x="9961418" y="556050"/>
            <a:ext cx="1717964" cy="3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9"/>
          <p:cNvSpPr/>
          <p:nvPr/>
        </p:nvSpPr>
        <p:spPr>
          <a:xfrm>
            <a:off x="7202017" y="2673349"/>
            <a:ext cx="304431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Приводит все показатели к единой системе координат - деньги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9"/>
          <p:cNvSpPr/>
          <p:nvPr/>
        </p:nvSpPr>
        <p:spPr>
          <a:xfrm>
            <a:off x="7202018" y="3473450"/>
            <a:ext cx="2592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Выявляет неочевидные закономерности</a:t>
            </a:r>
            <a:endParaRPr/>
          </a:p>
        </p:txBody>
      </p:sp>
      <p:sp>
        <p:nvSpPr>
          <p:cNvPr id="336" name="Google Shape;336;p9"/>
          <p:cNvSpPr/>
          <p:nvPr/>
        </p:nvSpPr>
        <p:spPr>
          <a:xfrm>
            <a:off x="7202018" y="4260850"/>
            <a:ext cx="2592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Производит предиктивный анализ</a:t>
            </a:r>
            <a:endParaRPr/>
          </a:p>
        </p:txBody>
      </p:sp>
      <p:sp>
        <p:nvSpPr>
          <p:cNvPr id="337" name="Google Shape;337;p9"/>
          <p:cNvSpPr/>
          <p:nvPr/>
        </p:nvSpPr>
        <p:spPr>
          <a:xfrm>
            <a:off x="7202018" y="5073650"/>
            <a:ext cx="2592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Принимает эффективное решение</a:t>
            </a:r>
            <a:endParaRPr/>
          </a:p>
        </p:txBody>
      </p:sp>
      <p:sp>
        <p:nvSpPr>
          <p:cNvPr id="338" name="Google Shape;338;p9"/>
          <p:cNvSpPr/>
          <p:nvPr/>
        </p:nvSpPr>
        <p:spPr>
          <a:xfrm>
            <a:off x="7202017" y="5880100"/>
            <a:ext cx="278249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Осуществляет управленческое воздействие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C86B86-2141-CDC4-B9F2-9BCC1246A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846" y="1616529"/>
            <a:ext cx="7340153" cy="4522333"/>
          </a:xfrm>
          <a:prstGeom prst="rect">
            <a:avLst/>
          </a:prstGeom>
        </p:spPr>
      </p:pic>
      <p:pic>
        <p:nvPicPr>
          <p:cNvPr id="7" name="Google Shape;119;p107">
            <a:extLst>
              <a:ext uri="{FF2B5EF4-FFF2-40B4-BE49-F238E27FC236}">
                <a16:creationId xmlns:a16="http://schemas.microsoft.com/office/drawing/2014/main" id="{E05FD2B3-E253-8EBF-FA21-BF122CD6A3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134" r="-351"/>
          <a:stretch/>
        </p:blipFill>
        <p:spPr>
          <a:xfrm>
            <a:off x="9480554" y="508764"/>
            <a:ext cx="2140403" cy="4207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983F13-F4A4-443B-3AF2-5985370F5B0A}"/>
              </a:ext>
            </a:extLst>
          </p:cNvPr>
          <p:cNvSpPr txBox="1"/>
          <p:nvPr/>
        </p:nvSpPr>
        <p:spPr>
          <a:xfrm>
            <a:off x="430306" y="565434"/>
            <a:ext cx="48755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rgbClr val="07255C"/>
                </a:solidFill>
                <a:effectLst/>
                <a:latin typeface="SFUIDisplay"/>
              </a:rPr>
              <a:t>Малые и средние предприятия теперь могут приобрести ведущее российское ПО для цифровизации принятия решений на всех уровнях бизнеса</a:t>
            </a:r>
            <a:endParaRPr lang="en-US" sz="1600" b="0" i="0" dirty="0">
              <a:solidFill>
                <a:srgbClr val="07255C"/>
              </a:solidFill>
              <a:effectLst/>
              <a:latin typeface="SFUIDisplay"/>
            </a:endParaRPr>
          </a:p>
          <a:p>
            <a:endParaRPr lang="en-US" sz="1600" b="0" i="0" dirty="0">
              <a:solidFill>
                <a:srgbClr val="07255C"/>
              </a:solidFill>
              <a:effectLst/>
              <a:latin typeface="SFUIDisplay"/>
            </a:endParaRPr>
          </a:p>
          <a:p>
            <a:r>
              <a:rPr lang="ru-RU" sz="4000" b="1" i="0" dirty="0">
                <a:solidFill>
                  <a:srgbClr val="07255C"/>
                </a:solidFill>
                <a:effectLst/>
                <a:latin typeface="SFUIDisplay"/>
              </a:rPr>
              <a:t>LINKAGE NAVIGATOR</a:t>
            </a:r>
            <a:br>
              <a:rPr lang="ru-RU" sz="4000" dirty="0"/>
            </a:br>
            <a:r>
              <a:rPr lang="ru-RU" sz="4000" b="1" i="0" dirty="0">
                <a:solidFill>
                  <a:srgbClr val="2867DE"/>
                </a:solidFill>
                <a:effectLst/>
                <a:latin typeface="SFUIDisplay"/>
              </a:rPr>
              <a:t>на 50% дешевле</a:t>
            </a:r>
            <a:endParaRPr lang="ru-RU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60AB64-845F-8E31-70B6-A1B096CD56A2}"/>
              </a:ext>
            </a:extLst>
          </p:cNvPr>
          <p:cNvSpPr txBox="1"/>
          <p:nvPr/>
        </p:nvSpPr>
        <p:spPr>
          <a:xfrm>
            <a:off x="430306" y="3425589"/>
            <a:ext cx="609824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3600" b="1" i="0" strike="sngStrike" dirty="0">
                <a:solidFill>
                  <a:srgbClr val="102451"/>
                </a:solidFill>
                <a:effectLst/>
                <a:latin typeface="SFUIDisplay"/>
              </a:rPr>
              <a:t>1 980 000₽</a:t>
            </a:r>
            <a:endParaRPr lang="ru-RU" sz="3600" b="1" i="0" dirty="0">
              <a:solidFill>
                <a:srgbClr val="102451"/>
              </a:solidFill>
              <a:effectLst/>
              <a:latin typeface="SFUIDisplay"/>
            </a:endParaRPr>
          </a:p>
          <a:p>
            <a:pPr algn="l" fontAlgn="ctr"/>
            <a:r>
              <a:rPr lang="ru-RU" sz="3600" b="1" i="0" dirty="0">
                <a:solidFill>
                  <a:srgbClr val="2867DE"/>
                </a:solidFill>
                <a:effectLst/>
                <a:latin typeface="SFUIDisplay"/>
              </a:rPr>
              <a:t>990 000₽</a:t>
            </a:r>
          </a:p>
          <a:p>
            <a:pPr algn="l" fontAlgn="ctr"/>
            <a:r>
              <a:rPr lang="ru-RU" b="1" i="0" dirty="0">
                <a:solidFill>
                  <a:srgbClr val="102451"/>
                </a:solidFill>
                <a:effectLst/>
                <a:latin typeface="SFUIDisplay"/>
              </a:rPr>
              <a:t>В рамках государственной программы по цифровизации МСП</a:t>
            </a:r>
            <a:br>
              <a:rPr lang="ru-RU" b="1" i="0" dirty="0">
                <a:solidFill>
                  <a:srgbClr val="102451"/>
                </a:solidFill>
                <a:effectLst/>
                <a:latin typeface="SFUIDisplay"/>
              </a:rPr>
            </a:br>
            <a:br>
              <a:rPr lang="ru-RU" b="1" i="0" dirty="0">
                <a:solidFill>
                  <a:srgbClr val="102451"/>
                </a:solidFill>
                <a:effectLst/>
                <a:latin typeface="SFUIDisplay"/>
              </a:rPr>
            </a:br>
            <a:endParaRPr lang="ru-RU" b="1" i="0" dirty="0">
              <a:solidFill>
                <a:srgbClr val="102451"/>
              </a:solidFill>
              <a:effectLst/>
              <a:latin typeface="SFUIDisplay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02451"/>
                </a:solidFill>
                <a:effectLst/>
                <a:latin typeface="SFUIDisplay"/>
              </a:rPr>
              <a:t>Услуга доступа к облачной платформе Linkage Navigator (</a:t>
            </a:r>
            <a:r>
              <a:rPr lang="ru-RU" b="0" i="0" dirty="0" err="1">
                <a:solidFill>
                  <a:srgbClr val="102451"/>
                </a:solidFill>
                <a:effectLst/>
                <a:latin typeface="SFUIDisplay"/>
              </a:rPr>
              <a:t>SaaS</a:t>
            </a:r>
            <a:r>
              <a:rPr lang="ru-RU" b="0" i="0" dirty="0">
                <a:solidFill>
                  <a:srgbClr val="102451"/>
                </a:solidFill>
                <a:effectLst/>
                <a:latin typeface="SFUIDisplay"/>
              </a:rPr>
              <a:t>)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02451"/>
                </a:solidFill>
                <a:effectLst/>
                <a:latin typeface="SFUIDisplay"/>
              </a:rPr>
              <a:t>Лицензия на 10 пользователей на 12 месяцев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02451"/>
                </a:solidFill>
                <a:effectLst/>
                <a:latin typeface="SFUIDisplay"/>
              </a:rPr>
              <a:t>Действительно при оплате договора до 15 декабря 2022 года</a:t>
            </a:r>
          </a:p>
        </p:txBody>
      </p:sp>
    </p:spTree>
    <p:extLst>
      <p:ext uri="{BB962C8B-B14F-4D97-AF65-F5344CB8AC3E}">
        <p14:creationId xmlns:p14="http://schemas.microsoft.com/office/powerpoint/2010/main" val="33578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56650" y="3067050"/>
            <a:ext cx="3435350" cy="37909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91200" y="0"/>
            <a:ext cx="6400800" cy="5257229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25050" y="5010150"/>
            <a:ext cx="330200" cy="3302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93950" y="4184650"/>
            <a:ext cx="241300" cy="2413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706101" y="222250"/>
            <a:ext cx="1233151" cy="23533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70600" y="4197350"/>
            <a:ext cx="5670550" cy="24193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17500" y="4197350"/>
            <a:ext cx="5670550" cy="241935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670300" y="831851"/>
            <a:ext cx="2265473" cy="432891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350000" y="5080000"/>
            <a:ext cx="5130800" cy="1219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4165600" y="6203950"/>
            <a:ext cx="215900" cy="215900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391150" y="4521200"/>
            <a:ext cx="596900" cy="596900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249833" y="6178550"/>
            <a:ext cx="215900" cy="215900"/>
          </a:xfrm>
          <a:prstGeom prst="rect">
            <a:avLst/>
          </a:prstGeom>
        </p:spPr>
      </p:pic>
      <p:sp>
        <p:nvSpPr>
          <p:cNvPr id="18" name="Object17"/>
          <p:cNvSpPr/>
          <p:nvPr/>
        </p:nvSpPr>
        <p:spPr>
          <a:xfrm>
            <a:off x="374650" y="171450"/>
            <a:ext cx="2368550" cy="3873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057"/>
              </a:lnSpc>
            </a:pPr>
            <a:r>
              <a:rPr lang="en-US" sz="2500" dirty="0">
                <a:solidFill>
                  <a:srgbClr val="1E2738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 разработчике</a:t>
            </a:r>
            <a:endParaRPr lang="en-US" sz="2500" dirty="0"/>
          </a:p>
        </p:txBody>
      </p:sp>
      <p:sp>
        <p:nvSpPr>
          <p:cNvPr id="19" name="Object18"/>
          <p:cNvSpPr/>
          <p:nvPr/>
        </p:nvSpPr>
        <p:spPr>
          <a:xfrm>
            <a:off x="330200" y="863600"/>
            <a:ext cx="11410527" cy="195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840"/>
              </a:lnSpc>
            </a:pPr>
            <a:r>
              <a:rPr lang="en-US" sz="3200" b="1" spc="-50" dirty="0">
                <a:solidFill>
                  <a:srgbClr val="357EFA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Группа компаний
</a:t>
            </a:r>
            <a:r>
              <a:rPr lang="en-US" sz="3200" b="1" spc="-50" dirty="0">
                <a:solidFill>
                  <a:srgbClr val="1E2738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разработчик инновационного ПО</a:t>
            </a:r>
            <a:r>
              <a:rPr lang="en-US" sz="3200" b="1" spc="-50" dirty="0"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</a:t>
            </a:r>
            <a:r>
              <a:rPr lang="en-US" sz="3200" b="1" spc="-50" dirty="0">
                <a:solidFill>
                  <a:srgbClr val="1E2738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для автоматизации процессов обслуживания клиентов и управления организациями.</a:t>
            </a:r>
            <a:endParaRPr lang="en-US" sz="3200" dirty="0"/>
          </a:p>
        </p:txBody>
      </p:sp>
      <p:sp>
        <p:nvSpPr>
          <p:cNvPr id="20" name="Object19"/>
          <p:cNvSpPr/>
          <p:nvPr/>
        </p:nvSpPr>
        <p:spPr>
          <a:xfrm>
            <a:off x="10946130" y="821690"/>
            <a:ext cx="1043940" cy="520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>
              <a:lnSpc>
                <a:spcPts val="970"/>
              </a:lnSpc>
            </a:pPr>
            <a:r>
              <a:rPr lang="en-US" sz="2000" spc="210" dirty="0">
                <a:solidFill>
                  <a:srgbClr val="0C224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лет
</a:t>
            </a:r>
            <a:r>
              <a:rPr lang="en-US" sz="800" dirty="0">
                <a:solidFill>
                  <a:srgbClr val="0C2248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на рынке телекоммуникаций</a:t>
            </a:r>
            <a:endParaRPr lang="en-US" sz="2000" dirty="0"/>
          </a:p>
        </p:txBody>
      </p:sp>
      <p:sp>
        <p:nvSpPr>
          <p:cNvPr id="21" name="Object20"/>
          <p:cNvSpPr/>
          <p:nvPr/>
        </p:nvSpPr>
        <p:spPr>
          <a:xfrm>
            <a:off x="6350000" y="4425950"/>
            <a:ext cx="3556000" cy="273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ru-RU" sz="1800" b="1" dirty="0" err="1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</a:rPr>
              <a:t>Евминенко</a:t>
            </a:r>
            <a:r>
              <a:rPr lang="ru-RU" sz="18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</a:rPr>
              <a:t> Игорь</a:t>
            </a:r>
            <a:endParaRPr lang="en-US" sz="1800" dirty="0"/>
          </a:p>
        </p:txBody>
      </p:sp>
      <p:sp>
        <p:nvSpPr>
          <p:cNvPr id="22" name="Object21"/>
          <p:cNvSpPr/>
          <p:nvPr/>
        </p:nvSpPr>
        <p:spPr>
          <a:xfrm>
            <a:off x="6350000" y="4768850"/>
            <a:ext cx="3653536" cy="1968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440"/>
              </a:lnSpc>
            </a:pPr>
            <a:r>
              <a:rPr lang="ru-RU" sz="1200" dirty="0">
                <a:solidFill>
                  <a:srgbClr val="FFFFFF"/>
                </a:solidFill>
                <a:ea typeface="Roboto Regular" pitchFamily="34" charset="-122"/>
              </a:rPr>
              <a:t>Менеджер по развитию бизнеса</a:t>
            </a:r>
            <a:endParaRPr lang="en-US" sz="1200" dirty="0"/>
          </a:p>
        </p:txBody>
      </p:sp>
      <p:sp>
        <p:nvSpPr>
          <p:cNvPr id="23" name="Object22"/>
          <p:cNvSpPr/>
          <p:nvPr/>
        </p:nvSpPr>
        <p:spPr>
          <a:xfrm>
            <a:off x="6356350" y="5295900"/>
            <a:ext cx="2279650" cy="241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rgbClr val="FFFFFF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Тел.:</a:t>
            </a:r>
            <a:r>
              <a:rPr lang="en-US" sz="16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  </a:t>
            </a:r>
            <a:r>
              <a:rPr lang="en-US" sz="15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+7 (</a:t>
            </a:r>
            <a:r>
              <a:rPr lang="ru-RU" sz="15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915</a:t>
            </a:r>
            <a:r>
              <a:rPr lang="en-US" sz="15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) </a:t>
            </a:r>
            <a:r>
              <a:rPr lang="ru-RU" sz="15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098</a:t>
            </a:r>
            <a:r>
              <a:rPr lang="en-US" sz="15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</a:t>
            </a:r>
            <a:r>
              <a:rPr lang="ru-RU" sz="15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49</a:t>
            </a:r>
            <a:r>
              <a:rPr lang="en-US" sz="15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</a:t>
            </a:r>
            <a:r>
              <a:rPr lang="ru-RU" sz="15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14</a:t>
            </a:r>
            <a:endParaRPr lang="en-US" sz="1200" dirty="0"/>
          </a:p>
        </p:txBody>
      </p:sp>
      <p:sp>
        <p:nvSpPr>
          <p:cNvPr id="24" name="Object23"/>
          <p:cNvSpPr/>
          <p:nvPr/>
        </p:nvSpPr>
        <p:spPr>
          <a:xfrm>
            <a:off x="9192260" y="6184900"/>
            <a:ext cx="2332990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>
              <a:lnSpc>
                <a:spcPts val="1800"/>
              </a:lnSpc>
            </a:pPr>
            <a:r>
              <a:rPr lang="en-US" sz="1500" b="1" dirty="0">
                <a:solidFill>
                  <a:srgbClr val="00B5EA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https://westlink.group/</a:t>
            </a:r>
            <a:endParaRPr lang="en-US" sz="1500" dirty="0"/>
          </a:p>
        </p:txBody>
      </p:sp>
      <p:sp>
        <p:nvSpPr>
          <p:cNvPr id="25" name="Object24"/>
          <p:cNvSpPr/>
          <p:nvPr/>
        </p:nvSpPr>
        <p:spPr>
          <a:xfrm>
            <a:off x="317500" y="2997200"/>
            <a:ext cx="11506200" cy="762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017"/>
              </a:lnSpc>
            </a:pPr>
            <a:r>
              <a:rPr lang="en-US" sz="1650" dirty="0">
                <a:solidFill>
                  <a:srgbClr val="0A6CF5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Пользователями ПО и услуг Westlink являются ведущие кредитно-финансовые, страховые, торговые, телекоммуникационные и другие компании, а также муниципальные предприятия.</a:t>
            </a:r>
            <a:endParaRPr lang="en-US" sz="1650" dirty="0"/>
          </a:p>
        </p:txBody>
      </p:sp>
      <p:sp>
        <p:nvSpPr>
          <p:cNvPr id="26" name="Object25"/>
          <p:cNvSpPr/>
          <p:nvPr/>
        </p:nvSpPr>
        <p:spPr>
          <a:xfrm>
            <a:off x="514350" y="4527550"/>
            <a:ext cx="495300" cy="184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440"/>
              </a:lnSpc>
            </a:pPr>
            <a:r>
              <a:rPr lang="en-US" sz="1200" dirty="0">
                <a:solidFill>
                  <a:srgbClr val="FFFFFF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Адрес:</a:t>
            </a:r>
            <a:endParaRPr lang="en-US" sz="1200" dirty="0"/>
          </a:p>
        </p:txBody>
      </p:sp>
      <p:sp>
        <p:nvSpPr>
          <p:cNvPr id="27" name="Object26"/>
          <p:cNvSpPr/>
          <p:nvPr/>
        </p:nvSpPr>
        <p:spPr>
          <a:xfrm>
            <a:off x="514350" y="5346700"/>
            <a:ext cx="349250" cy="184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440"/>
              </a:lnSpc>
            </a:pPr>
            <a:r>
              <a:rPr lang="en-US" sz="1200" dirty="0">
                <a:solidFill>
                  <a:srgbClr val="FFFFFF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Тел.:</a:t>
            </a:r>
            <a:endParaRPr lang="en-US" sz="1200" dirty="0"/>
          </a:p>
        </p:txBody>
      </p:sp>
      <p:sp>
        <p:nvSpPr>
          <p:cNvPr id="28" name="Object27"/>
          <p:cNvSpPr/>
          <p:nvPr/>
        </p:nvSpPr>
        <p:spPr>
          <a:xfrm>
            <a:off x="1060450" y="4483100"/>
            <a:ext cx="4248150" cy="6667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5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121205, Москва, территория инновационного центра «Сколково», Большой бульвар, 
дом № 42, стр.1, пом.119</a:t>
            </a:r>
            <a:endParaRPr lang="en-US" sz="1500" dirty="0"/>
          </a:p>
        </p:txBody>
      </p:sp>
      <p:sp>
        <p:nvSpPr>
          <p:cNvPr id="29" name="Object28"/>
          <p:cNvSpPr/>
          <p:nvPr/>
        </p:nvSpPr>
        <p:spPr>
          <a:xfrm>
            <a:off x="1060450" y="5314950"/>
            <a:ext cx="1651000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5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+7 (495) 445 10 01</a:t>
            </a:r>
            <a:endParaRPr lang="en-US" sz="1500" dirty="0"/>
          </a:p>
        </p:txBody>
      </p:sp>
      <p:sp>
        <p:nvSpPr>
          <p:cNvPr id="30" name="Object29"/>
          <p:cNvSpPr/>
          <p:nvPr/>
        </p:nvSpPr>
        <p:spPr>
          <a:xfrm>
            <a:off x="4413250" y="6184900"/>
            <a:ext cx="1390650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500" b="1" dirty="0">
                <a:solidFill>
                  <a:srgbClr val="00B5EA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www.linkage.ru</a:t>
            </a:r>
            <a:endParaRPr lang="en-US" sz="1500" dirty="0"/>
          </a:p>
        </p:txBody>
      </p:sp>
      <p:sp>
        <p:nvSpPr>
          <p:cNvPr id="31" name="Object30"/>
          <p:cNvSpPr/>
          <p:nvPr/>
        </p:nvSpPr>
        <p:spPr>
          <a:xfrm>
            <a:off x="508000" y="5708650"/>
            <a:ext cx="476250" cy="184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440"/>
              </a:lnSpc>
            </a:pPr>
            <a:r>
              <a:rPr lang="en-US" sz="1200" dirty="0">
                <a:solidFill>
                  <a:srgbClr val="FFFFFF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E-mail:</a:t>
            </a:r>
            <a:endParaRPr lang="en-US" sz="1200" dirty="0"/>
          </a:p>
        </p:txBody>
      </p:sp>
      <p:sp>
        <p:nvSpPr>
          <p:cNvPr id="32" name="Object31"/>
          <p:cNvSpPr/>
          <p:nvPr/>
        </p:nvSpPr>
        <p:spPr>
          <a:xfrm>
            <a:off x="6350000" y="5651500"/>
            <a:ext cx="476250" cy="184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440"/>
              </a:lnSpc>
            </a:pPr>
            <a:r>
              <a:rPr lang="en-US" sz="1200" dirty="0">
                <a:solidFill>
                  <a:srgbClr val="FFFFFF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E-mail:</a:t>
            </a:r>
            <a:endParaRPr lang="en-US" sz="1200" dirty="0"/>
          </a:p>
        </p:txBody>
      </p:sp>
      <p:sp>
        <p:nvSpPr>
          <p:cNvPr id="33" name="Object32"/>
          <p:cNvSpPr/>
          <p:nvPr/>
        </p:nvSpPr>
        <p:spPr>
          <a:xfrm>
            <a:off x="6877049" y="5619750"/>
            <a:ext cx="1974343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>
              <a:lnSpc>
                <a:spcPts val="1800"/>
              </a:lnSpc>
            </a:pPr>
            <a:r>
              <a:rPr lang="en-US" sz="15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evminenko@linkage.ru</a:t>
            </a:r>
            <a:endParaRPr lang="en-US" sz="1500" dirty="0"/>
          </a:p>
        </p:txBody>
      </p:sp>
      <p:sp>
        <p:nvSpPr>
          <p:cNvPr id="34" name="Object33"/>
          <p:cNvSpPr/>
          <p:nvPr/>
        </p:nvSpPr>
        <p:spPr>
          <a:xfrm>
            <a:off x="1047750" y="5683250"/>
            <a:ext cx="1428750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5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info@linkage.ru</a:t>
            </a:r>
            <a:endParaRPr lang="en-US" sz="1500" dirty="0"/>
          </a:p>
        </p:txBody>
      </p:sp>
      <p:pic>
        <p:nvPicPr>
          <p:cNvPr id="35" name="Object 2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0883900" y="664634"/>
            <a:ext cx="552450" cy="38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7"/>
          <p:cNvSpPr/>
          <p:nvPr/>
        </p:nvSpPr>
        <p:spPr>
          <a:xfrm>
            <a:off x="336555" y="1678193"/>
            <a:ext cx="2879720" cy="90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Бизнес-инструмент автоматизации операционного управления для каждого сотрудника контактного центра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107"/>
          <p:cNvCxnSpPr/>
          <p:nvPr/>
        </p:nvCxnSpPr>
        <p:spPr>
          <a:xfrm>
            <a:off x="336555" y="1398494"/>
            <a:ext cx="2880000" cy="0"/>
          </a:xfrm>
          <a:prstGeom prst="straightConnector1">
            <a:avLst/>
          </a:prstGeom>
          <a:noFill/>
          <a:ln w="9525" cap="flat" cmpd="sng">
            <a:solidFill>
              <a:srgbClr val="357EFA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102" name="Google Shape;102;p107"/>
          <p:cNvSpPr/>
          <p:nvPr/>
        </p:nvSpPr>
        <p:spPr>
          <a:xfrm>
            <a:off x="3639154" y="1678193"/>
            <a:ext cx="2879720" cy="90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Инструмент моделирования множественных сценариев развития ситуации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107"/>
          <p:cNvCxnSpPr/>
          <p:nvPr/>
        </p:nvCxnSpPr>
        <p:spPr>
          <a:xfrm>
            <a:off x="3639153" y="1398494"/>
            <a:ext cx="2880000" cy="0"/>
          </a:xfrm>
          <a:prstGeom prst="straightConnector1">
            <a:avLst/>
          </a:prstGeom>
          <a:noFill/>
          <a:ln w="9525" cap="flat" cmpd="sng">
            <a:solidFill>
              <a:srgbClr val="357EFA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104" name="Google Shape;104;p107"/>
          <p:cNvSpPr/>
          <p:nvPr/>
        </p:nvSpPr>
        <p:spPr>
          <a:xfrm>
            <a:off x="336555" y="3356386"/>
            <a:ext cx="2761647" cy="90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Комплексная система минимизации участия человека в принятии бизнес решений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107"/>
          <p:cNvCxnSpPr/>
          <p:nvPr/>
        </p:nvCxnSpPr>
        <p:spPr>
          <a:xfrm>
            <a:off x="336555" y="3076687"/>
            <a:ext cx="2880000" cy="0"/>
          </a:xfrm>
          <a:prstGeom prst="straightConnector1">
            <a:avLst/>
          </a:prstGeom>
          <a:noFill/>
          <a:ln w="9525" cap="flat" cmpd="sng">
            <a:solidFill>
              <a:srgbClr val="357EFA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106" name="Google Shape;106;p107"/>
          <p:cNvSpPr/>
          <p:nvPr/>
        </p:nvSpPr>
        <p:spPr>
          <a:xfrm>
            <a:off x="3639153" y="3356386"/>
            <a:ext cx="3095134" cy="90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Высокая скорость внедрения, глубокая кастомизация продукта под ключ, широкие интеграционные возможности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107"/>
          <p:cNvCxnSpPr/>
          <p:nvPr/>
        </p:nvCxnSpPr>
        <p:spPr>
          <a:xfrm>
            <a:off x="3639153" y="3076687"/>
            <a:ext cx="2880000" cy="0"/>
          </a:xfrm>
          <a:prstGeom prst="straightConnector1">
            <a:avLst/>
          </a:prstGeom>
          <a:noFill/>
          <a:ln w="9525" cap="flat" cmpd="sng">
            <a:solidFill>
              <a:srgbClr val="357EFA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108" name="Google Shape;108;p107"/>
          <p:cNvSpPr/>
          <p:nvPr/>
        </p:nvSpPr>
        <p:spPr>
          <a:xfrm>
            <a:off x="336555" y="4970033"/>
            <a:ext cx="2879720" cy="90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Предиктивная аналитика </a:t>
            </a:r>
            <a:b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и мониторинг индивидуальных успехов каждого сотрудника </a:t>
            </a:r>
            <a:b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в реальном времени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107"/>
          <p:cNvCxnSpPr/>
          <p:nvPr/>
        </p:nvCxnSpPr>
        <p:spPr>
          <a:xfrm>
            <a:off x="336555" y="4690334"/>
            <a:ext cx="2880000" cy="0"/>
          </a:xfrm>
          <a:prstGeom prst="straightConnector1">
            <a:avLst/>
          </a:prstGeom>
          <a:noFill/>
          <a:ln w="9525" cap="flat" cmpd="sng">
            <a:solidFill>
              <a:srgbClr val="357EFA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110" name="Google Shape;110;p107"/>
          <p:cNvSpPr/>
          <p:nvPr/>
        </p:nvSpPr>
        <p:spPr>
          <a:xfrm>
            <a:off x="3639153" y="4970033"/>
            <a:ext cx="2879720" cy="90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Бесшовное подключение новых площадок, подрядчиков, удаленных сотрудников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107"/>
          <p:cNvCxnSpPr/>
          <p:nvPr/>
        </p:nvCxnSpPr>
        <p:spPr>
          <a:xfrm>
            <a:off x="3639153" y="4690334"/>
            <a:ext cx="2880000" cy="0"/>
          </a:xfrm>
          <a:prstGeom prst="straightConnector1">
            <a:avLst/>
          </a:prstGeom>
          <a:noFill/>
          <a:ln w="9525" cap="flat" cmpd="sng">
            <a:solidFill>
              <a:srgbClr val="357EFA"/>
            </a:solidFill>
            <a:prstDash val="solid"/>
            <a:miter lim="800000"/>
            <a:headEnd type="oval" w="med" len="med"/>
            <a:tailEnd type="none" w="sm" len="sm"/>
          </a:ln>
        </p:spPr>
      </p:cxnSp>
      <p:grpSp>
        <p:nvGrpSpPr>
          <p:cNvPr id="112" name="Google Shape;112;p107"/>
          <p:cNvGrpSpPr/>
          <p:nvPr/>
        </p:nvGrpSpPr>
        <p:grpSpPr>
          <a:xfrm>
            <a:off x="7216308" y="557801"/>
            <a:ext cx="4652962" cy="5750924"/>
            <a:chOff x="6115050" y="0"/>
            <a:chExt cx="6076950" cy="6858000"/>
          </a:xfrm>
        </p:grpSpPr>
        <p:pic>
          <p:nvPicPr>
            <p:cNvPr id="113" name="Google Shape;113;p107" descr="preencode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5050" y="0"/>
              <a:ext cx="607695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07" descr="preencode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4300" y="2279650"/>
              <a:ext cx="5727699" cy="4578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107"/>
          <p:cNvSpPr/>
          <p:nvPr/>
        </p:nvSpPr>
        <p:spPr>
          <a:xfrm>
            <a:off x="7539038" y="957432"/>
            <a:ext cx="2708855" cy="44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Оптимизирует работу</a:t>
            </a:r>
            <a:endParaRPr/>
          </a:p>
        </p:txBody>
      </p:sp>
      <p:sp>
        <p:nvSpPr>
          <p:cNvPr id="116" name="Google Shape;116;p107"/>
          <p:cNvSpPr txBox="1"/>
          <p:nvPr/>
        </p:nvSpPr>
        <p:spPr>
          <a:xfrm>
            <a:off x="8089751" y="1678193"/>
            <a:ext cx="3453204" cy="125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Внутренних и внешних контакт-центров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Служб продаж и обслуживания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Претензионной службы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Технической поддержки</a:t>
            </a:r>
            <a:endParaRPr/>
          </a:p>
        </p:txBody>
      </p:sp>
      <p:sp>
        <p:nvSpPr>
          <p:cNvPr id="117" name="Google Shape;117;p107"/>
          <p:cNvSpPr txBox="1"/>
          <p:nvPr/>
        </p:nvSpPr>
        <p:spPr>
          <a:xfrm>
            <a:off x="8089751" y="3926547"/>
            <a:ext cx="3316437" cy="206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Финансовым сектором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Розничными сетями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Операторами связи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E-commerce</a:t>
            </a: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Сервисными центрами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Горячими линиями муниципалитетов</a:t>
            </a:r>
            <a:endParaRPr/>
          </a:p>
        </p:txBody>
      </p:sp>
      <p:sp>
        <p:nvSpPr>
          <p:cNvPr id="118" name="Google Shape;118;p107"/>
          <p:cNvSpPr/>
          <p:nvPr/>
        </p:nvSpPr>
        <p:spPr>
          <a:xfrm>
            <a:off x="7539038" y="3264289"/>
            <a:ext cx="2708855" cy="44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Сегодня используется</a:t>
            </a:r>
            <a:endParaRPr/>
          </a:p>
        </p:txBody>
      </p:sp>
      <p:pic>
        <p:nvPicPr>
          <p:cNvPr id="119" name="Google Shape;119;p107"/>
          <p:cNvPicPr preferRelativeResize="0"/>
          <p:nvPr/>
        </p:nvPicPr>
        <p:blipFill rotWithShape="1">
          <a:blip r:embed="rId5">
            <a:alphaModFix/>
          </a:blip>
          <a:srcRect l="-134" r="-351"/>
          <a:stretch/>
        </p:blipFill>
        <p:spPr>
          <a:xfrm>
            <a:off x="336554" y="563577"/>
            <a:ext cx="2140403" cy="42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35863" y="1685619"/>
            <a:ext cx="240439" cy="24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46064" y="2025428"/>
            <a:ext cx="260572" cy="26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0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35863" y="2394689"/>
            <a:ext cx="263246" cy="263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0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50067" y="2795515"/>
            <a:ext cx="234838" cy="23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0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59488" y="3902990"/>
            <a:ext cx="247148" cy="24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0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59488" y="4285071"/>
            <a:ext cx="257564" cy="257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0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07483" y="4703075"/>
            <a:ext cx="202642" cy="202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71464" y="5013027"/>
            <a:ext cx="257565" cy="25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0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583441" y="5402596"/>
            <a:ext cx="245588" cy="24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0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12516" y="5771972"/>
            <a:ext cx="204536" cy="20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650" y="1530350"/>
            <a:ext cx="5219700" cy="52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025" y="1271150"/>
            <a:ext cx="4298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3"/>
          <p:cNvSpPr/>
          <p:nvPr/>
        </p:nvSpPr>
        <p:spPr>
          <a:xfrm>
            <a:off x="5867400" y="5467350"/>
            <a:ext cx="5397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804"/>
              </a:lnSpc>
              <a:spcBef>
                <a:spcPts val="0"/>
              </a:spcBef>
              <a:spcAft>
                <a:spcPts val="0"/>
              </a:spcAft>
              <a:buClr>
                <a:srgbClr val="357EFA"/>
              </a:buClr>
              <a:buSzPts val="2050"/>
              <a:buFont typeface="Arial"/>
              <a:buNone/>
            </a:pPr>
            <a:r>
              <a:rPr lang="ru-RU" sz="2050" b="0" i="0" u="none" strike="noStrike" cap="none">
                <a:solidFill>
                  <a:srgbClr val="357EFA"/>
                </a:solidFill>
                <a:latin typeface="Roboto Medium"/>
                <a:ea typeface="Roboto Medium"/>
                <a:cs typeface="Roboto Medium"/>
                <a:sym typeface="Roboto Medium"/>
              </a:rPr>
              <a:t>Выше эффективность - больше доход</a:t>
            </a:r>
            <a:endParaRPr sz="2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5867400" y="996950"/>
            <a:ext cx="565785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2500"/>
              <a:buFont typeface="Arial"/>
              <a:buNone/>
            </a:pPr>
            <a:r>
              <a:rPr lang="ru-RU" sz="25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Функционал Linkage Navigator</a:t>
            </a:r>
            <a:br>
              <a:rPr lang="ru-RU" sz="25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2500" b="1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для операторов колл-центра</a:t>
            </a:r>
            <a:endParaRPr sz="2500" b="1">
              <a:solidFill>
                <a:srgbClr val="00215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2500"/>
              <a:buFont typeface="Arial"/>
              <a:buNone/>
            </a:pPr>
            <a:endParaRPr sz="2500" b="1">
              <a:solidFill>
                <a:srgbClr val="002159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6051450" y="2070100"/>
            <a:ext cx="5473800" cy="2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7EFA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Все KPI оператора в одном окне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7EFA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Связывает цели и задачи компании с личными KPI каждого оператора для достижения желаемого уровня вознаграждения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7EFA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Предупреждает, </a:t>
            </a:r>
            <a:r>
              <a:rPr lang="ru-RU" sz="1400" b="0" i="0" u="none" strike="noStrike" cap="none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когда прогнозируется повышенная загрузка</a:t>
            </a: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 и не стоит брать перерыв</a:t>
            </a:r>
            <a:endParaRPr sz="1400" b="0" i="0" u="none" strike="noStrike" cap="none">
              <a:solidFill>
                <a:srgbClr val="0021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7EFA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Демонстрирует </a:t>
            </a:r>
            <a:r>
              <a:rPr lang="ru-RU" sz="1400" b="0" i="0" u="none" strike="noStrike" cap="none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отклонения от заданных нормативов</a:t>
            </a: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 в режиме онлайн, а также дает инструкции для исправления отклонений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9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0" y="577850"/>
            <a:ext cx="4000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650" y="666750"/>
            <a:ext cx="197816" cy="22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9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9600" y="1987550"/>
            <a:ext cx="7772400" cy="487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94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050" y="2711451"/>
            <a:ext cx="3638550" cy="53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94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19601" y="2933700"/>
            <a:ext cx="1260475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94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19600" y="1670050"/>
            <a:ext cx="5521325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94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1050" y="4083050"/>
            <a:ext cx="3638550" cy="833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94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19601" y="5346700"/>
            <a:ext cx="635317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94" descr="preencoded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19601" y="5651500"/>
            <a:ext cx="1260475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94" descr="preencoded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19601" y="4489450"/>
            <a:ext cx="4143375" cy="1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94" descr="preencoded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1050" y="5753100"/>
            <a:ext cx="3638550" cy="74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94" descr="preencoded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419600" y="3651250"/>
            <a:ext cx="1101725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94" descr="preencoded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092950" y="4940300"/>
            <a:ext cx="2921000" cy="10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94" descr="preencoded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058400" y="4940300"/>
            <a:ext cx="1447800" cy="10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4" descr="preencoded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676900" y="5353050"/>
            <a:ext cx="12954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94" descr="preencoded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676900" y="3632200"/>
            <a:ext cx="12954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4" descr="preencoded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676900" y="2368550"/>
            <a:ext cx="5759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94" descr="preencoded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74700" y="5035550"/>
            <a:ext cx="3638550" cy="59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4" descr="preencoded.pn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81050" y="1809750"/>
            <a:ext cx="3638550" cy="78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4" descr="preencoded.pn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81050" y="3359150"/>
            <a:ext cx="3638550" cy="59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4" descr="preencoded.pn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486400" y="3994150"/>
            <a:ext cx="95250" cy="9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94"/>
          <p:cNvSpPr/>
          <p:nvPr/>
        </p:nvSpPr>
        <p:spPr>
          <a:xfrm>
            <a:off x="781050" y="1187450"/>
            <a:ext cx="64579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800"/>
              </a:lnSpc>
              <a:spcBef>
                <a:spcPts val="0"/>
              </a:spcBef>
              <a:spcAft>
                <a:spcPts val="0"/>
              </a:spcAft>
              <a:buClr>
                <a:srgbClr val="00286B"/>
              </a:buClr>
              <a:buSzPts val="2500"/>
              <a:buFont typeface="Arial"/>
              <a:buNone/>
            </a:pPr>
            <a:r>
              <a:rPr lang="ru-RU" sz="2500" b="0" i="0" u="none" strike="noStrike" cap="none">
                <a:solidFill>
                  <a:srgbClr val="00286B"/>
                </a:solidFill>
                <a:latin typeface="Roboto"/>
                <a:ea typeface="Roboto"/>
                <a:cs typeface="Roboto"/>
                <a:sym typeface="Roboto"/>
              </a:rPr>
              <a:t>Функционал</a:t>
            </a:r>
            <a:r>
              <a:rPr lang="ru-RU" sz="2500" b="1" i="0" u="none" strike="noStrike" cap="none">
                <a:solidFill>
                  <a:srgbClr val="00286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500" b="0" i="0" u="none" strike="noStrike" cap="none">
                <a:solidFill>
                  <a:srgbClr val="00286B"/>
                </a:solidFill>
                <a:latin typeface="Roboto Medium"/>
                <a:ea typeface="Roboto Medium"/>
                <a:cs typeface="Roboto Medium"/>
                <a:sym typeface="Roboto Medium"/>
              </a:rPr>
              <a:t>для операторов колл-центра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94"/>
          <p:cNvSpPr/>
          <p:nvPr/>
        </p:nvSpPr>
        <p:spPr>
          <a:xfrm>
            <a:off x="8115300" y="6221196"/>
            <a:ext cx="657578" cy="9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AEC0"/>
              </a:buClr>
              <a:buSzPts val="650"/>
              <a:buFont typeface="Arial"/>
              <a:buNone/>
            </a:pPr>
            <a:r>
              <a:rPr lang="ru-RU" sz="650" b="1" i="0" u="none" strike="noStrike" cap="none">
                <a:solidFill>
                  <a:srgbClr val="A0AEC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Macbook Air</a:t>
            </a:r>
            <a:endParaRPr sz="6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94"/>
          <p:cNvSpPr/>
          <p:nvPr/>
        </p:nvSpPr>
        <p:spPr>
          <a:xfrm>
            <a:off x="990600" y="2820411"/>
            <a:ext cx="207645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Персонализированная мотивация сотрудников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94"/>
          <p:cNvSpPr/>
          <p:nvPr/>
        </p:nvSpPr>
        <p:spPr>
          <a:xfrm>
            <a:off x="990600" y="4257179"/>
            <a:ext cx="3333750" cy="53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Настраиваемая панель показателей </a:t>
            </a:r>
            <a:b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и уведомлений для отслеживания индивидуальной и общей эффективности работы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94"/>
          <p:cNvSpPr/>
          <p:nvPr/>
        </p:nvSpPr>
        <p:spPr>
          <a:xfrm>
            <a:off x="984250" y="5898016"/>
            <a:ext cx="2076450" cy="37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Автоматический расчёт суммы вознаграждения с учетом бонусов и штрафов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94"/>
          <p:cNvSpPr/>
          <p:nvPr/>
        </p:nvSpPr>
        <p:spPr>
          <a:xfrm>
            <a:off x="990600" y="5184881"/>
            <a:ext cx="2057400" cy="37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Визуализация мотивационных и соревновательных схем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94"/>
          <p:cNvSpPr/>
          <p:nvPr/>
        </p:nvSpPr>
        <p:spPr>
          <a:xfrm>
            <a:off x="984250" y="1966299"/>
            <a:ext cx="3213100" cy="37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Демонстрация текущего состояния ключевых показателей по выработке часов, различным продуктам, оценке качества работы и др.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94"/>
          <p:cNvSpPr/>
          <p:nvPr/>
        </p:nvSpPr>
        <p:spPr>
          <a:xfrm>
            <a:off x="990600" y="3506174"/>
            <a:ext cx="1746250" cy="37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Персональная настройка цвета интерфейса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46200"/>
            <a:ext cx="5422900" cy="55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4501" y="2362200"/>
            <a:ext cx="2484347" cy="1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7900" y="4127500"/>
            <a:ext cx="2032000" cy="1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4"/>
          <p:cNvSpPr/>
          <p:nvPr/>
        </p:nvSpPr>
        <p:spPr>
          <a:xfrm>
            <a:off x="5867400" y="6089650"/>
            <a:ext cx="56578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804"/>
              </a:lnSpc>
              <a:spcBef>
                <a:spcPts val="0"/>
              </a:spcBef>
              <a:spcAft>
                <a:spcPts val="0"/>
              </a:spcAft>
              <a:buClr>
                <a:srgbClr val="357EFA"/>
              </a:buClr>
              <a:buSzPts val="2050"/>
              <a:buFont typeface="Arial"/>
              <a:buNone/>
            </a:pPr>
            <a:r>
              <a:rPr lang="ru-RU" sz="2050" b="0" i="0" u="none" strike="noStrike" cap="none">
                <a:solidFill>
                  <a:srgbClr val="357EFA"/>
                </a:solidFill>
                <a:latin typeface="Roboto Medium"/>
                <a:ea typeface="Roboto Medium"/>
                <a:cs typeface="Roboto Medium"/>
                <a:sym typeface="Roboto Medium"/>
              </a:rPr>
              <a:t>Лучше контролировать, влиять на результат</a:t>
            </a:r>
            <a:endParaRPr sz="2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4"/>
          <p:cNvSpPr/>
          <p:nvPr/>
        </p:nvSpPr>
        <p:spPr>
          <a:xfrm>
            <a:off x="5867400" y="996950"/>
            <a:ext cx="565785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2500"/>
              <a:buFont typeface="Arial"/>
              <a:buNone/>
            </a:pPr>
            <a:r>
              <a:rPr lang="ru-RU" sz="25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Функционал Linkage Navigator</a:t>
            </a:r>
            <a:br>
              <a:rPr lang="ru-RU" sz="25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2500" b="1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для руководителей групп</a:t>
            </a:r>
            <a:endParaRPr sz="2500" b="1">
              <a:solidFill>
                <a:srgbClr val="002159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7" name="Google Shape;347;p14"/>
          <p:cNvSpPr/>
          <p:nvPr/>
        </p:nvSpPr>
        <p:spPr>
          <a:xfrm>
            <a:off x="6051550" y="2101850"/>
            <a:ext cx="5429250" cy="333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7EFA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В режиме онлайн показывает KPI всей группы и каждого оператора в отдельности и демонстрирует отклонения от заданных нормативов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7EFA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Дает возможность руководителю эффективно </a:t>
            </a:r>
            <a:r>
              <a:rPr lang="ru-RU" sz="1400" b="0" i="0" u="none" strike="noStrike" cap="none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управлять большим числом сотрудников</a:t>
            </a: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 - офисных или удаленных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7EFA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Планирует </a:t>
            </a:r>
            <a:r>
              <a:rPr lang="ru-RU" sz="1400" b="0" i="0" u="none" strike="noStrike" cap="none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точный рабочий график сотрудников</a:t>
            </a: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 отдела, учитывая ожидаемую нагрузку. Автоматизирует начисление зарплат и бонусов</a:t>
            </a:r>
            <a:b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Анализируя результаты взаимодействия с клиентами, </a:t>
            </a:r>
            <a:r>
              <a:rPr lang="ru-RU" sz="1400" b="0" i="0" u="none" strike="noStrike" cap="none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рекомендует необходимые тем или иным сотрудникам курсы обучения</a:t>
            </a:r>
            <a:br>
              <a:rPr lang="ru-RU" sz="1400" b="0" i="0" u="none" strike="noStrike" cap="none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Предоставляет максимально точные </a:t>
            </a:r>
            <a:r>
              <a:rPr lang="ru-RU" sz="1400" b="0" i="0" u="none" strike="noStrike" cap="none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прогнозы, на основании анализа происходящих сейчас, а также ожидаемых</a:t>
            </a:r>
            <a:r>
              <a:rPr lang="ru-RU" sz="14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 в будущем процессов. Автоматизирует отчетность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4"/>
          <p:cNvSpPr/>
          <p:nvPr/>
        </p:nvSpPr>
        <p:spPr>
          <a:xfrm>
            <a:off x="3136900" y="2508250"/>
            <a:ext cx="603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Geo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4"/>
          <p:cNvSpPr/>
          <p:nvPr/>
        </p:nvSpPr>
        <p:spPr>
          <a:xfrm>
            <a:off x="4781550" y="2552700"/>
            <a:ext cx="323850" cy="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Country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4"/>
          <p:cNvSpPr/>
          <p:nvPr/>
        </p:nvSpPr>
        <p:spPr>
          <a:xfrm>
            <a:off x="4991100" y="2552700"/>
            <a:ext cx="323850" cy="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979797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979797"/>
                </a:solidFill>
                <a:latin typeface="Arial"/>
                <a:ea typeface="Arial"/>
                <a:cs typeface="Arial"/>
                <a:sym typeface="Arial"/>
              </a:rPr>
              <a:t>City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4"/>
          <p:cNvSpPr/>
          <p:nvPr/>
        </p:nvSpPr>
        <p:spPr>
          <a:xfrm>
            <a:off x="4368800" y="2825750"/>
            <a:ext cx="501650" cy="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4"/>
          <p:cNvSpPr/>
          <p:nvPr/>
        </p:nvSpPr>
        <p:spPr>
          <a:xfrm>
            <a:off x="4984750" y="2825750"/>
            <a:ext cx="273050" cy="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979797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979797"/>
                </a:solidFill>
                <a:latin typeface="Arial"/>
                <a:ea typeface="Arial"/>
                <a:cs typeface="Arial"/>
                <a:sym typeface="Arial"/>
              </a:rPr>
              <a:t>0,26%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4"/>
          <p:cNvSpPr/>
          <p:nvPr/>
        </p:nvSpPr>
        <p:spPr>
          <a:xfrm>
            <a:off x="3200400" y="3168650"/>
            <a:ext cx="501650" cy="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France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4"/>
          <p:cNvSpPr/>
          <p:nvPr/>
        </p:nvSpPr>
        <p:spPr>
          <a:xfrm>
            <a:off x="3816350" y="3168650"/>
            <a:ext cx="273050" cy="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979797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979797"/>
                </a:solidFill>
                <a:latin typeface="Arial"/>
                <a:ea typeface="Arial"/>
                <a:cs typeface="Arial"/>
                <a:sym typeface="Arial"/>
              </a:rPr>
              <a:t>0,20%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4"/>
          <p:cNvSpPr/>
          <p:nvPr/>
        </p:nvSpPr>
        <p:spPr>
          <a:xfrm>
            <a:off x="3149600" y="2825750"/>
            <a:ext cx="501650" cy="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Russia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4"/>
          <p:cNvSpPr/>
          <p:nvPr/>
        </p:nvSpPr>
        <p:spPr>
          <a:xfrm>
            <a:off x="3765550" y="2825750"/>
            <a:ext cx="273050" cy="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979797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979797"/>
                </a:solidFill>
                <a:latin typeface="Arial"/>
                <a:ea typeface="Arial"/>
                <a:cs typeface="Arial"/>
                <a:sym typeface="Arial"/>
              </a:rPr>
              <a:t>94%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4"/>
          <p:cNvSpPr/>
          <p:nvPr/>
        </p:nvSpPr>
        <p:spPr>
          <a:xfrm>
            <a:off x="4419600" y="3162300"/>
            <a:ext cx="501650" cy="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4"/>
          <p:cNvSpPr/>
          <p:nvPr/>
        </p:nvSpPr>
        <p:spPr>
          <a:xfrm>
            <a:off x="5035550" y="3162300"/>
            <a:ext cx="273050" cy="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979797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979797"/>
                </a:solidFill>
                <a:latin typeface="Arial"/>
                <a:ea typeface="Arial"/>
                <a:cs typeface="Arial"/>
                <a:sym typeface="Arial"/>
              </a:rPr>
              <a:t>0,20%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3213100" y="3511550"/>
            <a:ext cx="501650" cy="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Mongolia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3829050" y="3511550"/>
            <a:ext cx="273050" cy="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979797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979797"/>
                </a:solidFill>
                <a:latin typeface="Arial"/>
                <a:ea typeface="Arial"/>
                <a:cs typeface="Arial"/>
                <a:sym typeface="Arial"/>
              </a:rPr>
              <a:t>0,13%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4432300" y="3505200"/>
            <a:ext cx="501650" cy="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5048250" y="3505200"/>
            <a:ext cx="273050" cy="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979797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979797"/>
                </a:solidFill>
                <a:latin typeface="Arial"/>
                <a:ea typeface="Arial"/>
                <a:cs typeface="Arial"/>
                <a:sym typeface="Arial"/>
              </a:rPr>
              <a:t>1,37%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3714750" y="4210050"/>
            <a:ext cx="1143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Reach by device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4648200" y="4781550"/>
            <a:ext cx="336550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FDFDFF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FDFDFF"/>
                </a:solidFill>
                <a:latin typeface="Arial"/>
                <a:ea typeface="Arial"/>
                <a:cs typeface="Arial"/>
                <a:sym typeface="Arial"/>
              </a:rPr>
              <a:t>14%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4165600" y="4972050"/>
            <a:ext cx="330200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FDFDFF"/>
              </a:buClr>
              <a:buSzPts val="600"/>
              <a:buFont typeface="Arial"/>
              <a:buNone/>
            </a:pPr>
            <a:r>
              <a:rPr lang="ru-RU" sz="600" b="0" i="0" u="none" strike="noStrike" cap="none">
                <a:solidFill>
                  <a:srgbClr val="FDFDFF"/>
                </a:solidFill>
                <a:latin typeface="Arial"/>
                <a:ea typeface="Arial"/>
                <a:cs typeface="Arial"/>
                <a:sym typeface="Arial"/>
              </a:rPr>
              <a:t>86%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9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0" y="577850"/>
            <a:ext cx="402526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9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9700" y="869950"/>
            <a:ext cx="4432300" cy="59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95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400" y="3352800"/>
            <a:ext cx="5454650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95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6800" y="3352800"/>
            <a:ext cx="5454650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95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050" y="1866900"/>
            <a:ext cx="27813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95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20900" y="2540001"/>
            <a:ext cx="1905000" cy="8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95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94250" y="2540001"/>
            <a:ext cx="2686050" cy="8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5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20000" y="2927350"/>
            <a:ext cx="635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95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60000" y="2927350"/>
            <a:ext cx="635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95" descr="preencoded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62351" y="2984500"/>
            <a:ext cx="371475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95" descr="preencoded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44900" y="1866900"/>
            <a:ext cx="2346612" cy="66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95" descr="preencoded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42400" y="1866901"/>
            <a:ext cx="2463800" cy="10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95" descr="preencoded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343650" y="1866901"/>
            <a:ext cx="2565400" cy="10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95" descr="preencoded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81050" y="2660650"/>
            <a:ext cx="2781300" cy="66896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95"/>
          <p:cNvSpPr/>
          <p:nvPr/>
        </p:nvSpPr>
        <p:spPr>
          <a:xfrm>
            <a:off x="946150" y="2044700"/>
            <a:ext cx="2501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Рекомендации и планирование необходимого обучения персонала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5"/>
          <p:cNvSpPr/>
          <p:nvPr/>
        </p:nvSpPr>
        <p:spPr>
          <a:xfrm>
            <a:off x="3790950" y="2045972"/>
            <a:ext cx="2038350" cy="37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Установление оптимальных KPI для персонала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5"/>
          <p:cNvSpPr/>
          <p:nvPr/>
        </p:nvSpPr>
        <p:spPr>
          <a:xfrm>
            <a:off x="9207500" y="2045972"/>
            <a:ext cx="2292350" cy="69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Планирование рабочего графика персонала. Предупреждения </a:t>
            </a:r>
            <a:b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в случае прогнозируемой нехватки сотрудников на линии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5"/>
          <p:cNvSpPr/>
          <p:nvPr/>
        </p:nvSpPr>
        <p:spPr>
          <a:xfrm>
            <a:off x="6483350" y="1982472"/>
            <a:ext cx="2298700" cy="37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Если меняются KPI </a:t>
            </a:r>
            <a:b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или показатели по компании - ПО автоматически пересчитывает KPI и цели для каждого сотрудника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5"/>
          <p:cNvSpPr/>
          <p:nvPr/>
        </p:nvSpPr>
        <p:spPr>
          <a:xfrm>
            <a:off x="1079500" y="2834841"/>
            <a:ext cx="2374900" cy="37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Мониторинг эффективности действий персонала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5"/>
          <p:cNvSpPr/>
          <p:nvPr/>
        </p:nvSpPr>
        <p:spPr>
          <a:xfrm>
            <a:off x="781050" y="1187450"/>
            <a:ext cx="64579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800"/>
              </a:lnSpc>
              <a:spcBef>
                <a:spcPts val="0"/>
              </a:spcBef>
              <a:spcAft>
                <a:spcPts val="0"/>
              </a:spcAft>
              <a:buClr>
                <a:srgbClr val="00286B"/>
              </a:buClr>
              <a:buSzPts val="2500"/>
              <a:buFont typeface="Arial"/>
              <a:buNone/>
            </a:pPr>
            <a:r>
              <a:rPr lang="ru-RU" sz="2500" b="0" i="0" u="none" strike="noStrike" cap="none">
                <a:solidFill>
                  <a:srgbClr val="00286B"/>
                </a:solidFill>
                <a:latin typeface="Roboto"/>
                <a:ea typeface="Roboto"/>
                <a:cs typeface="Roboto"/>
                <a:sym typeface="Roboto"/>
              </a:rPr>
              <a:t>Функционал</a:t>
            </a:r>
            <a:r>
              <a:rPr lang="ru-RU" sz="2500" b="1" i="0" u="none" strike="noStrike" cap="none">
                <a:solidFill>
                  <a:srgbClr val="00286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500" b="0" i="0" u="none" strike="noStrike" cap="none">
                <a:solidFill>
                  <a:srgbClr val="00286B"/>
                </a:solidFill>
                <a:latin typeface="Roboto Medium"/>
                <a:ea typeface="Roboto Medium"/>
                <a:cs typeface="Roboto Medium"/>
                <a:sym typeface="Roboto Medium"/>
              </a:rPr>
              <a:t>для руководителей групп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4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08200"/>
            <a:ext cx="7505700" cy="47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9700" y="869950"/>
            <a:ext cx="4432300" cy="59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2"/>
          <p:cNvSpPr/>
          <p:nvPr/>
        </p:nvSpPr>
        <p:spPr>
          <a:xfrm>
            <a:off x="6051550" y="2108200"/>
            <a:ext cx="547370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0" indent="-1778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57EFA"/>
              </a:buClr>
              <a:buSzPts val="1300"/>
              <a:buFont typeface="Arial"/>
              <a:buChar char="•"/>
            </a:pPr>
            <a:r>
              <a:rPr lang="ru-RU" sz="1300" b="0" i="0" u="none" strike="noStrike" cap="none" dirty="0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«Корпорация на ладони» - </a:t>
            </a:r>
            <a:r>
              <a:rPr lang="ru-RU" sz="1300" b="0" i="0" u="none" strike="noStrike" cap="none" dirty="0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сводный онлайн отчет о деятельности всей системы</a:t>
            </a:r>
            <a:r>
              <a:rPr lang="ru-RU" sz="1300" b="0" i="0" u="none" strike="noStrike" cap="none" dirty="0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 обслуживания клиентов доступен руководителю с любого подключенного устройства 24/7</a:t>
            </a:r>
            <a:endParaRPr sz="1300" dirty="0">
              <a:solidFill>
                <a:srgbClr val="0021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78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57EFA"/>
              </a:buClr>
              <a:buSzPts val="1300"/>
              <a:buFont typeface="Arial"/>
              <a:buChar char="•"/>
            </a:pPr>
            <a:r>
              <a:rPr lang="ru-RU" sz="1300" b="0" i="0" u="none" strike="noStrike" cap="none" dirty="0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Контроль рентабельности и экономической эффективности компании</a:t>
            </a:r>
            <a:r>
              <a:rPr lang="ru-RU" sz="1300" b="0" i="0" u="none" strike="noStrike" cap="none" dirty="0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 - все процессы всех задействованных департаментов и служб интерпретируются в единые метрики и KPI</a:t>
            </a:r>
            <a:endParaRPr sz="1300" dirty="0">
              <a:solidFill>
                <a:srgbClr val="0021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78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57EFA"/>
              </a:buClr>
              <a:buSzPts val="1300"/>
              <a:buFont typeface="Arial"/>
              <a:buChar char="•"/>
            </a:pPr>
            <a:r>
              <a:rPr lang="ru-RU" sz="1300" b="0" i="0" u="none" strike="noStrike" cap="none" dirty="0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Дает уникальную возможность </a:t>
            </a:r>
            <a:r>
              <a:rPr lang="ru-RU" sz="1300" b="0" i="0" u="none" strike="noStrike" cap="none" dirty="0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проверять любую гипотезу</a:t>
            </a:r>
            <a:r>
              <a:rPr lang="ru-RU" sz="1300" b="0" i="0" u="none" strike="noStrike" cap="none" dirty="0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, выводить и внедрять показатели и моделировать результаты, заметно опережая конкурентов</a:t>
            </a:r>
            <a:endParaRPr sz="1300" dirty="0">
              <a:solidFill>
                <a:srgbClr val="0021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78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57EFA"/>
              </a:buClr>
              <a:buSzPts val="1300"/>
              <a:buFont typeface="Arial"/>
              <a:buChar char="•"/>
            </a:pPr>
            <a:r>
              <a:rPr lang="ru-RU" sz="1300" b="0" i="0" u="none" strike="noStrike" cap="none" dirty="0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На основании прогнозных данных дает уверенность, что стратегические </a:t>
            </a:r>
            <a:r>
              <a:rPr lang="ru-RU" sz="1300" b="0" i="0" u="none" strike="noStrike" cap="none" dirty="0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и тактические цели</a:t>
            </a:r>
            <a:r>
              <a:rPr lang="ru-RU" sz="1300" b="1" i="0" u="none" strike="noStrike" cap="none" dirty="0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300" b="0" i="0" u="none" strike="noStrike" cap="none" dirty="0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компании будут достигнуты</a:t>
            </a:r>
            <a:endParaRPr sz="1300" dirty="0">
              <a:solidFill>
                <a:srgbClr val="0021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78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57EFA"/>
              </a:buClr>
              <a:buSzPts val="1300"/>
              <a:buFont typeface="Arial"/>
              <a:buChar char="•"/>
            </a:pPr>
            <a:r>
              <a:rPr lang="ru-RU" sz="1300" b="0" i="0" u="none" strike="noStrike" cap="none" dirty="0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Сквозная мотивация позволяет добиваться роста всей компании и ее сотрудников</a:t>
            </a:r>
            <a:endParaRPr sz="1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2"/>
          <p:cNvSpPr/>
          <p:nvPr/>
        </p:nvSpPr>
        <p:spPr>
          <a:xfrm>
            <a:off x="5867400" y="996950"/>
            <a:ext cx="5657850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2500"/>
              <a:buFont typeface="Arial"/>
              <a:buNone/>
            </a:pPr>
            <a:r>
              <a:rPr lang="ru-RU" sz="25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Функционал Linkage Navigator</a:t>
            </a:r>
            <a:br>
              <a:rPr lang="ru-RU" sz="25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2500" b="1">
                <a:solidFill>
                  <a:srgbClr val="002159"/>
                </a:solidFill>
                <a:latin typeface="Roboto Medium"/>
                <a:ea typeface="Roboto Medium"/>
                <a:cs typeface="Roboto Medium"/>
                <a:sym typeface="Roboto Medium"/>
              </a:rPr>
              <a:t>для руководства</a:t>
            </a:r>
            <a:endParaRPr sz="2500" b="1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0" name="Google Shape;400;p42"/>
          <p:cNvSpPr/>
          <p:nvPr/>
        </p:nvSpPr>
        <p:spPr>
          <a:xfrm>
            <a:off x="5867400" y="6070600"/>
            <a:ext cx="56578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804"/>
              </a:lnSpc>
              <a:spcBef>
                <a:spcPts val="0"/>
              </a:spcBef>
              <a:spcAft>
                <a:spcPts val="0"/>
              </a:spcAft>
              <a:buClr>
                <a:srgbClr val="357EFA"/>
              </a:buClr>
              <a:buSzPts val="2050"/>
              <a:buFont typeface="Arial"/>
              <a:buNone/>
            </a:pPr>
            <a:r>
              <a:rPr lang="ru-RU" sz="2050" b="0" i="0" u="none" strike="noStrike" cap="none">
                <a:solidFill>
                  <a:srgbClr val="357EFA"/>
                </a:solidFill>
                <a:latin typeface="Roboto Medium"/>
                <a:ea typeface="Roboto Medium"/>
                <a:cs typeface="Roboto Medium"/>
                <a:sym typeface="Roboto Medium"/>
              </a:rPr>
              <a:t>Знать, планировать, предвидеть</a:t>
            </a:r>
            <a:endParaRPr sz="2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9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0" y="577850"/>
            <a:ext cx="4000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9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1911350"/>
            <a:ext cx="7772400" cy="490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9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050" y="2000250"/>
            <a:ext cx="26543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9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9000" y="1676401"/>
            <a:ext cx="646112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96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45150" y="2590800"/>
            <a:ext cx="47371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96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45150" y="3149600"/>
            <a:ext cx="473710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96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45150" y="4578350"/>
            <a:ext cx="47371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96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1050" y="3949700"/>
            <a:ext cx="26543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96" descr="preencoded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29000" y="3835400"/>
            <a:ext cx="221932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96" descr="preencoded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429000" y="3308350"/>
            <a:ext cx="2219325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96" descr="preencoded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1050" y="5124450"/>
            <a:ext cx="2654300" cy="6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96" descr="preencoded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429000" y="5067300"/>
            <a:ext cx="2219325" cy="3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96" descr="preencoded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81050" y="2844800"/>
            <a:ext cx="265430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96"/>
          <p:cNvSpPr/>
          <p:nvPr/>
        </p:nvSpPr>
        <p:spPr>
          <a:xfrm>
            <a:off x="8115300" y="6173528"/>
            <a:ext cx="657578" cy="95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AEC0"/>
              </a:buClr>
              <a:buSzPts val="650"/>
              <a:buFont typeface="Arial"/>
              <a:buNone/>
            </a:pPr>
            <a:r>
              <a:rPr lang="ru-RU" sz="650" b="1" i="0" u="none" strike="noStrike" cap="none">
                <a:solidFill>
                  <a:srgbClr val="A0AEC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Macbook Air</a:t>
            </a:r>
            <a:endParaRPr sz="6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96"/>
          <p:cNvSpPr/>
          <p:nvPr/>
        </p:nvSpPr>
        <p:spPr>
          <a:xfrm>
            <a:off x="1016000" y="2114550"/>
            <a:ext cx="217805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Оценка основных экономических показателей, планирование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96"/>
          <p:cNvSpPr/>
          <p:nvPr/>
        </p:nvSpPr>
        <p:spPr>
          <a:xfrm>
            <a:off x="1016000" y="4127500"/>
            <a:ext cx="20383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Оценка выполнения KPI </a:t>
            </a:r>
            <a:b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в собственных и партнерских подразделениях, с разбивкой по территориям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96"/>
          <p:cNvSpPr/>
          <p:nvPr/>
        </p:nvSpPr>
        <p:spPr>
          <a:xfrm>
            <a:off x="1016000" y="5213350"/>
            <a:ext cx="22669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План-фактный анализ </a:t>
            </a:r>
            <a:b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с выявлением причин отклонений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96"/>
          <p:cNvSpPr/>
          <p:nvPr/>
        </p:nvSpPr>
        <p:spPr>
          <a:xfrm>
            <a:off x="1016000" y="3009900"/>
            <a:ext cx="2381250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159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Аналитика экономической эффективности проектов </a:t>
            </a:r>
            <a:b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 b="0" i="0" u="none" strike="noStrike" cap="none">
                <a:solidFill>
                  <a:srgbClr val="002159"/>
                </a:solidFill>
                <a:latin typeface="Roboto"/>
                <a:ea typeface="Roboto"/>
                <a:cs typeface="Roboto"/>
                <a:sym typeface="Roboto"/>
              </a:rPr>
              <a:t>и подразделений, с учетом региональной и другой специфики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96"/>
          <p:cNvSpPr/>
          <p:nvPr/>
        </p:nvSpPr>
        <p:spPr>
          <a:xfrm>
            <a:off x="781050" y="1187450"/>
            <a:ext cx="64579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800"/>
              </a:lnSpc>
              <a:spcBef>
                <a:spcPts val="0"/>
              </a:spcBef>
              <a:spcAft>
                <a:spcPts val="0"/>
              </a:spcAft>
              <a:buClr>
                <a:srgbClr val="00286B"/>
              </a:buClr>
              <a:buSzPts val="2500"/>
              <a:buFont typeface="Arial"/>
              <a:buNone/>
            </a:pPr>
            <a:r>
              <a:rPr lang="ru-RU" sz="2500" b="0" i="0" u="none" strike="noStrike" cap="none">
                <a:solidFill>
                  <a:srgbClr val="00286B"/>
                </a:solidFill>
                <a:latin typeface="Roboto"/>
                <a:ea typeface="Roboto"/>
                <a:cs typeface="Roboto"/>
                <a:sym typeface="Roboto"/>
              </a:rPr>
              <a:t>Функционал</a:t>
            </a:r>
            <a:r>
              <a:rPr lang="ru-RU" sz="2500" b="1" i="0" u="none" strike="noStrike" cap="none">
                <a:solidFill>
                  <a:srgbClr val="00286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500" b="0" i="0" u="none" strike="noStrike" cap="none">
                <a:solidFill>
                  <a:srgbClr val="00286B"/>
                </a:solidFill>
                <a:latin typeface="Roboto Medium"/>
                <a:ea typeface="Roboto Medium"/>
                <a:cs typeface="Roboto Medium"/>
                <a:sym typeface="Roboto Medium"/>
              </a:rPr>
              <a:t>для руководства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796</Words>
  <Application>Microsoft Office PowerPoint</Application>
  <PresentationFormat>Широкоэкранный</PresentationFormat>
  <Paragraphs>126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Calibri</vt:lpstr>
      <vt:lpstr>Helvetica Neue Light</vt:lpstr>
      <vt:lpstr>Arial</vt:lpstr>
      <vt:lpstr>Roboto Regular</vt:lpstr>
      <vt:lpstr>Roboto Medium</vt:lpstr>
      <vt:lpstr>Inter SemiBold</vt:lpstr>
      <vt:lpstr>Arial Regular</vt:lpstr>
      <vt:lpstr>SFUIDisplay</vt:lpstr>
      <vt:lpstr>Roboto Bold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Баев</dc:creator>
  <cp:lastModifiedBy>Linkage</cp:lastModifiedBy>
  <cp:revision>4</cp:revision>
  <dcterms:modified xsi:type="dcterms:W3CDTF">2022-08-03T13:21:28Z</dcterms:modified>
</cp:coreProperties>
</file>